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6"/>
  </p:notesMasterIdLst>
  <p:sldIdLst>
    <p:sldId id="281" r:id="rId2"/>
    <p:sldId id="28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6" d="100"/>
          <a:sy n="56" d="100"/>
        </p:scale>
        <p:origin x="-147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0D83D6F-AE5B-403D-BB29-BCE4C1E68744}" type="datetimeFigureOut">
              <a:rPr lang="ar-IQ" smtClean="0"/>
              <a:t>26/06/1439</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A240CD9-B507-4D3F-AF88-1AE5A8343922}" type="slidenum">
              <a:rPr lang="ar-IQ" smtClean="0"/>
              <a:t>‹#›</a:t>
            </a:fld>
            <a:endParaRPr lang="ar-IQ"/>
          </a:p>
        </p:txBody>
      </p:sp>
    </p:spTree>
    <p:extLst>
      <p:ext uri="{BB962C8B-B14F-4D97-AF65-F5344CB8AC3E}">
        <p14:creationId xmlns:p14="http://schemas.microsoft.com/office/powerpoint/2010/main" val="266485746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8A240CD9-B507-4D3F-AF88-1AE5A8343922}" type="slidenum">
              <a:rPr lang="ar-IQ" smtClean="0"/>
              <a:t>18</a:t>
            </a:fld>
            <a:endParaRPr lang="ar-IQ"/>
          </a:p>
        </p:txBody>
      </p:sp>
    </p:spTree>
    <p:extLst>
      <p:ext uri="{BB962C8B-B14F-4D97-AF65-F5344CB8AC3E}">
        <p14:creationId xmlns:p14="http://schemas.microsoft.com/office/powerpoint/2010/main" val="1233218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8A240CD9-B507-4D3F-AF88-1AE5A8343922}" type="slidenum">
              <a:rPr lang="ar-IQ" smtClean="0"/>
              <a:t>22</a:t>
            </a:fld>
            <a:endParaRPr lang="ar-IQ"/>
          </a:p>
        </p:txBody>
      </p:sp>
    </p:spTree>
    <p:extLst>
      <p:ext uri="{BB962C8B-B14F-4D97-AF65-F5344CB8AC3E}">
        <p14:creationId xmlns:p14="http://schemas.microsoft.com/office/powerpoint/2010/main" val="336166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26/06/1439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26/06/1439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26/06/1439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26/06/1439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26/06/1439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26/06/1439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26/06/1439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420888"/>
            <a:ext cx="8229600" cy="1143000"/>
          </a:xfrm>
        </p:spPr>
        <p:txBody>
          <a:bodyPr>
            <a:normAutofit fontScale="90000"/>
          </a:bodyPr>
          <a:lstStyle/>
          <a:p>
            <a:r>
              <a:rPr lang="ar-IQ" sz="6000" dirty="0" smtClean="0"/>
              <a:t>المحاضرة الاولى: </a:t>
            </a:r>
            <a:br>
              <a:rPr lang="ar-IQ" sz="6000" dirty="0" smtClean="0"/>
            </a:br>
            <a:r>
              <a:rPr lang="ar-IQ" sz="6000" dirty="0" smtClean="0"/>
              <a:t>مقدمة حول التربية </a:t>
            </a:r>
            <a:r>
              <a:rPr lang="ar-IQ" sz="6000" dirty="0" smtClean="0"/>
              <a:t>الخاصة</a:t>
            </a:r>
            <a:br>
              <a:rPr lang="ar-IQ" sz="6000" dirty="0" smtClean="0"/>
            </a:br>
            <a:r>
              <a:rPr lang="ar-IQ" sz="6000" dirty="0" smtClean="0"/>
              <a:t>اعداد</a:t>
            </a:r>
            <a:br>
              <a:rPr lang="ar-IQ" sz="6000" dirty="0" smtClean="0"/>
            </a:br>
            <a:r>
              <a:rPr lang="ar-IQ" sz="6000" dirty="0" err="1" smtClean="0"/>
              <a:t>أ.م.د.سناء</a:t>
            </a:r>
            <a:r>
              <a:rPr lang="ar-IQ" sz="6000" dirty="0" smtClean="0"/>
              <a:t> </a:t>
            </a:r>
            <a:r>
              <a:rPr lang="ar-IQ" sz="6000" dirty="0" err="1" smtClean="0"/>
              <a:t>عبدالزهرة</a:t>
            </a:r>
            <a:r>
              <a:rPr lang="ar-IQ" sz="6000" smtClean="0"/>
              <a:t> الجمعان</a:t>
            </a:r>
            <a:r>
              <a:rPr lang="ar-IQ" dirty="0"/>
              <a:t/>
            </a:r>
            <a:br>
              <a:rPr lang="ar-IQ" dirty="0"/>
            </a:br>
            <a:endParaRPr lang="ar-IQ" dirty="0"/>
          </a:p>
        </p:txBody>
      </p:sp>
    </p:spTree>
    <p:extLst>
      <p:ext uri="{BB962C8B-B14F-4D97-AF65-F5344CB8AC3E}">
        <p14:creationId xmlns:p14="http://schemas.microsoft.com/office/powerpoint/2010/main" val="23493814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1000" b="-11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اهداف التربية الخاصة</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smtClean="0"/>
              <a:t>1. التعرف على فئات الاشخاص غير العاديين ويتم ذلك بواسطة ادوات القياس المناسبة لكل فئة من فئات الاعاقات</a:t>
            </a:r>
          </a:p>
          <a:p>
            <a:r>
              <a:rPr lang="ar-IQ" dirty="0" smtClean="0"/>
              <a:t>اعداد البرامج التعليمية التي تتناسب مع فئات التربية الخاصة </a:t>
            </a:r>
          </a:p>
          <a:p>
            <a:r>
              <a:rPr lang="ar-IQ" dirty="0" smtClean="0"/>
              <a:t>اختيار طرق التدريس المناسبة لكل فئة ولكل حالة من الحالات وذلك عن طريق الخطة التربوية الفردية </a:t>
            </a:r>
            <a:r>
              <a:rPr lang="en-US" dirty="0" smtClean="0"/>
              <a:t>Individual Education  Plan</a:t>
            </a:r>
            <a:r>
              <a:rPr lang="ar-IQ" dirty="0" smtClean="0"/>
              <a:t> لاختلاف هذه الفئات عن العاديين حيث ان كل شخص معاق يعد حالة منفردة وكذلك كل فئة تعد وحدة قد تختلف عن غيرها</a:t>
            </a:r>
          </a:p>
          <a:p>
            <a:r>
              <a:rPr lang="ar-IQ" dirty="0" smtClean="0"/>
              <a:t>4. اعداد الوسائل التعليمية والتكنولوجية الخاصة لكل فئة من فئات التربية الخاصة، فالمكفوفون  مثلا يحتاجون الى جهاز  </a:t>
            </a:r>
            <a:r>
              <a:rPr lang="ar-IQ" dirty="0" err="1" smtClean="0"/>
              <a:t>الابتكون</a:t>
            </a:r>
            <a:r>
              <a:rPr lang="ar-IQ" dirty="0" smtClean="0"/>
              <a:t>(</a:t>
            </a:r>
            <a:r>
              <a:rPr lang="en-US" dirty="0" err="1" smtClean="0"/>
              <a:t>Optacon</a:t>
            </a:r>
            <a:r>
              <a:rPr lang="ar-IQ" dirty="0" smtClean="0"/>
              <a:t>) بينما </a:t>
            </a:r>
            <a:r>
              <a:rPr lang="ar-IQ" dirty="0" err="1" smtClean="0"/>
              <a:t>لايحتاجه</a:t>
            </a:r>
            <a:r>
              <a:rPr lang="ar-IQ" dirty="0" smtClean="0"/>
              <a:t> ذوي الاعاقات الاخرى</a:t>
            </a:r>
            <a:endParaRPr lang="ar-IQ" dirty="0"/>
          </a:p>
        </p:txBody>
      </p:sp>
    </p:spTree>
    <p:extLst>
      <p:ext uri="{BB962C8B-B14F-4D97-AF65-F5344CB8AC3E}">
        <p14:creationId xmlns:p14="http://schemas.microsoft.com/office/powerpoint/2010/main" val="32964915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r>
              <a:rPr lang="ar-IQ" dirty="0" smtClean="0"/>
              <a:t>5. اعداد برامج الوقاية من الاعاقة بشكل عام والعمل قدر المستطاع على تقليل حدوث الاعاقة عن طريق اعداد البرامج الخاصة بذلك</a:t>
            </a:r>
          </a:p>
          <a:p>
            <a:r>
              <a:rPr lang="ar-IQ" dirty="0" smtClean="0"/>
              <a:t>6. مراعاة الفروق الفردية بين الطلاب وذلك بحسن توجيههم ومساعدتهم على النمو وفق قدراتهم واستعداداهم وميولهم</a:t>
            </a:r>
          </a:p>
          <a:p>
            <a:r>
              <a:rPr lang="ar-IQ" dirty="0" smtClean="0"/>
              <a:t>7. تهيئة وسائل البحث العلمي للاستفادة من قدرات الموهوبين وتوجيهها واتاحة الفرصة للهم في مجال نبوغهم.</a:t>
            </a:r>
          </a:p>
          <a:p>
            <a:r>
              <a:rPr lang="ar-IQ" dirty="0" smtClean="0"/>
              <a:t>العناية بالمتخلفين دراسيا والعمل على تطوير امكاناتهم  وقدراتهم ووضع برامج  خاصة ومؤقتة وفق حاجاتهم</a:t>
            </a:r>
            <a:endParaRPr lang="ar-IQ" dirty="0"/>
          </a:p>
        </p:txBody>
      </p:sp>
    </p:spTree>
    <p:extLst>
      <p:ext uri="{BB962C8B-B14F-4D97-AF65-F5344CB8AC3E}">
        <p14:creationId xmlns:p14="http://schemas.microsoft.com/office/powerpoint/2010/main" val="13031234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20000"/>
          </a:bodyPr>
          <a:lstStyle/>
          <a:p>
            <a:r>
              <a:rPr lang="ar-IQ" dirty="0" err="1" smtClean="0"/>
              <a:t>تاكيد</a:t>
            </a:r>
            <a:r>
              <a:rPr lang="ar-IQ" dirty="0" smtClean="0"/>
              <a:t> كرامة الفرد وتوفير الفرص المناسبة لتنمية قدراته حتى يستطيع المساهمة في نهضة الامة</a:t>
            </a:r>
          </a:p>
          <a:p>
            <a:r>
              <a:rPr lang="ar-IQ" dirty="0" smtClean="0"/>
              <a:t>احترام الحقوق العامة التي كفلها الدين والشرع حفاظا على الامن وتحقيقا الاستقرار المجتمع </a:t>
            </a:r>
          </a:p>
          <a:p>
            <a:r>
              <a:rPr lang="ar-IQ" dirty="0" smtClean="0"/>
              <a:t>تحقيق الكفاءة الشخصية والعمل على مساعدة الانسان على الاعتماد على نفسه وذلك عن طريق اتقان المهارات اللازمة للتكيف مثل مهارات الحركة والتنقل ومهارات الاتصال مع الاخرين</a:t>
            </a:r>
          </a:p>
          <a:p>
            <a:r>
              <a:rPr lang="ar-IQ" dirty="0" smtClean="0"/>
              <a:t>تحقيق الكفاءة الاجتماعية : اذ يتم تدريب المعاق على بعض المهارات اللازمة  حتى يتمكن من التكيف مع مجتمعه وخاصة فيما يتعلق بالعادات والتقاليد الاجتماعية والمهنية والثقافية</a:t>
            </a:r>
            <a:endParaRPr lang="ar-IQ" dirty="0"/>
          </a:p>
        </p:txBody>
      </p:sp>
    </p:spTree>
    <p:extLst>
      <p:ext uri="{BB962C8B-B14F-4D97-AF65-F5344CB8AC3E}">
        <p14:creationId xmlns:p14="http://schemas.microsoft.com/office/powerpoint/2010/main" val="25927714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مراحل تطور التربية الخاصة</a:t>
            </a:r>
            <a:endParaRPr lang="ar-IQ" dirty="0"/>
          </a:p>
        </p:txBody>
      </p:sp>
      <p:sp>
        <p:nvSpPr>
          <p:cNvPr id="3" name="عنصر نائب للمحتوى 2"/>
          <p:cNvSpPr>
            <a:spLocks noGrp="1"/>
          </p:cNvSpPr>
          <p:nvPr>
            <p:ph idx="1"/>
          </p:nvPr>
        </p:nvSpPr>
        <p:spPr/>
        <p:txBody>
          <a:bodyPr>
            <a:normAutofit fontScale="85000" lnSpcReduction="10000"/>
          </a:bodyPr>
          <a:lstStyle/>
          <a:p>
            <a:r>
              <a:rPr lang="ar-IQ" dirty="0" smtClean="0"/>
              <a:t>اكدت الديانات السماوية والقوانين الوضعية في كثير من الدول على ان الشخص المعاق هو انسان له حقوق وعليه واجبات ولا يجوز تجاهله</a:t>
            </a:r>
          </a:p>
          <a:p>
            <a:r>
              <a:rPr lang="ar-IQ" dirty="0" smtClean="0"/>
              <a:t>ففي القرن السادس  وحتى نهاية القرن التاسع كان ينظر الى هذه الفئة نظرة غير انسانية </a:t>
            </a:r>
          </a:p>
          <a:p>
            <a:r>
              <a:rPr lang="ar-IQ" dirty="0" smtClean="0"/>
              <a:t>بعدها تنبهت المجتمعات لهذه الفئة من الناس وعد عدم الاهتمام </a:t>
            </a:r>
            <a:r>
              <a:rPr lang="ar-IQ" dirty="0" err="1" smtClean="0"/>
              <a:t>بهممن</a:t>
            </a:r>
            <a:r>
              <a:rPr lang="ar-IQ" dirty="0" smtClean="0"/>
              <a:t> عوامل التخلف ومن العوامل التي تهدد سلامة المجتمع وتعمل على هدر طاقته المادية والمعنوية والبشرية فتم اخذ بعض الاجراءات وخاصة في الدول الكبرى ومنها الولايات المتحدة فالتي اهتمت في عهد الرئيس </a:t>
            </a:r>
            <a:r>
              <a:rPr lang="ar-IQ" dirty="0" err="1" smtClean="0"/>
              <a:t>هربرت</a:t>
            </a:r>
            <a:r>
              <a:rPr lang="ar-IQ" dirty="0" smtClean="0"/>
              <a:t> هوفر برعاية اطفال  وخاصة المعاقين .</a:t>
            </a:r>
          </a:p>
          <a:p>
            <a:r>
              <a:rPr lang="ar-IQ" dirty="0" smtClean="0"/>
              <a:t>كما اشارت وثيقة الامم المتحدة التي اعتمدت  في 20 كانون الاول عام 1971الى حقوق الطفل المعاق كحقه في التعليم  بما يناسب قدراته </a:t>
            </a:r>
          </a:p>
          <a:p>
            <a:endParaRPr lang="ar-IQ" dirty="0"/>
          </a:p>
        </p:txBody>
      </p:sp>
    </p:spTree>
    <p:extLst>
      <p:ext uri="{BB962C8B-B14F-4D97-AF65-F5344CB8AC3E}">
        <p14:creationId xmlns:p14="http://schemas.microsoft.com/office/powerpoint/2010/main" val="1463698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fontScale="85000" lnSpcReduction="20000"/>
          </a:bodyPr>
          <a:lstStyle/>
          <a:p>
            <a:r>
              <a:rPr lang="ar-IQ" dirty="0" smtClean="0"/>
              <a:t>كما ان المادة الخامسة من الاعلان العالمي لحقوق الطفل  الصادر في 20 نوفمبر 1969 اكدت على ضرورة رعاية الاطفال ومنهم المعاقون كحق من حقوقهم وكواجب انساني وتربوي</a:t>
            </a:r>
          </a:p>
          <a:p>
            <a:r>
              <a:rPr lang="ar-IQ" dirty="0" smtClean="0"/>
              <a:t>كذلك العديد من المنظمات الانسانية والعالمية مثل اليونسكو  </a:t>
            </a:r>
            <a:r>
              <a:rPr lang="ar-IQ" dirty="0" err="1" smtClean="0"/>
              <a:t>واليونسيف</a:t>
            </a:r>
            <a:r>
              <a:rPr lang="ar-IQ" dirty="0" smtClean="0"/>
              <a:t> والمنظمة الدولية للصحة وكذلك المنظمة العربية للتربية والثقافة والعلوم في جامعة الدول العربية سارت بهذا الاتجاه نحو ضرورة رعاية الطفل بحسب قدراته وتعليمه بالقدر الذي يستطيع</a:t>
            </a:r>
          </a:p>
          <a:p>
            <a:r>
              <a:rPr lang="ar-IQ" dirty="0" smtClean="0"/>
              <a:t>كما عقد في الكويت حلقة تربوية عام 1973 دعت اليها ادارة التربية والثقافة في الجامعة العربية لبحث الانجازات التي قدمت للمعاقين اذ تبين ان معظم الدول  العربية لم تقدم شيئا يذكر، له1ذا اوصت الى ضرورة ان تقدم الدول العربية المناهج  الدراسية المسايرة </a:t>
            </a:r>
            <a:r>
              <a:rPr lang="ar-IQ" dirty="0" err="1" smtClean="0"/>
              <a:t>لاوضاع</a:t>
            </a:r>
            <a:r>
              <a:rPr lang="ar-IQ" dirty="0" smtClean="0"/>
              <a:t> هذه الفئة وتساعد في تقديم الاجهزة والوسائل المعينة لتعليمهم وان تغير نظام الامتحانات وطالبت </a:t>
            </a:r>
            <a:r>
              <a:rPr lang="ar-IQ" dirty="0" err="1" smtClean="0"/>
              <a:t>باقامة</a:t>
            </a:r>
            <a:r>
              <a:rPr lang="ar-IQ" dirty="0" smtClean="0"/>
              <a:t> دورات تدريبية للمعلمين لفهم خصائص هذه الفئات وطرق رعايتهم وتعليمهم</a:t>
            </a:r>
            <a:endParaRPr lang="ar-IQ" dirty="0"/>
          </a:p>
        </p:txBody>
      </p:sp>
    </p:spTree>
    <p:extLst>
      <p:ext uri="{BB962C8B-B14F-4D97-AF65-F5344CB8AC3E}">
        <p14:creationId xmlns:p14="http://schemas.microsoft.com/office/powerpoint/2010/main" val="2956647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85000" lnSpcReduction="10000"/>
          </a:bodyPr>
          <a:lstStyle/>
          <a:p>
            <a:r>
              <a:rPr lang="ar-IQ" dirty="0" smtClean="0"/>
              <a:t>اما في اوروبا فلا يوجد في الادب التربوي اية اشارة الى الاهتمام بهذه الفئة حتى ظهور حركة الاصلاح والثورة الفرنسية والثورة الصناعية اذ اصبح الانسان يعامل بغض النظر عن الاعاقة الموجودة لديه كانسان له حقوق وواجبات لذلك ظهر ما يسمى في اوروبا بحقوق الانسان .</a:t>
            </a:r>
          </a:p>
          <a:p>
            <a:r>
              <a:rPr lang="ar-IQ" dirty="0" smtClean="0"/>
              <a:t>ومن اوائل الذين اهتموا بالتربية الخاصة جين </a:t>
            </a:r>
            <a:r>
              <a:rPr lang="ar-IQ" dirty="0" err="1" smtClean="0"/>
              <a:t>ايتارد</a:t>
            </a:r>
            <a:r>
              <a:rPr lang="ar-IQ" dirty="0" smtClean="0"/>
              <a:t> </a:t>
            </a:r>
            <a:r>
              <a:rPr lang="en-US" dirty="0" smtClean="0"/>
              <a:t>Jean, </a:t>
            </a:r>
            <a:r>
              <a:rPr lang="en-US" dirty="0" err="1" smtClean="0"/>
              <a:t>Itard</a:t>
            </a:r>
            <a:r>
              <a:rPr lang="ar-IQ" dirty="0" smtClean="0"/>
              <a:t> وهو طبيب فرنسي يعد من اوائل المؤرخين للتربية الخاصة اذ اهتم بتربية وتشخيص الصم وتدريبهم  ،اذ قام بتدريب اول طفل وجد في غابات </a:t>
            </a:r>
            <a:r>
              <a:rPr lang="ar-IQ" dirty="0" err="1" smtClean="0"/>
              <a:t>افيزون</a:t>
            </a:r>
            <a:r>
              <a:rPr lang="ar-IQ" dirty="0" smtClean="0"/>
              <a:t> في فرنسا 1798 حيث وجد عاريا يمشي على اربع </a:t>
            </a:r>
          </a:p>
          <a:p>
            <a:r>
              <a:rPr lang="ar-IQ" dirty="0" smtClean="0"/>
              <a:t>ثم جاء بعده سيجان </a:t>
            </a:r>
            <a:r>
              <a:rPr lang="en-US" dirty="0" err="1" smtClean="0"/>
              <a:t>Sygan</a:t>
            </a:r>
            <a:r>
              <a:rPr lang="ar-IQ" dirty="0" smtClean="0"/>
              <a:t> حيث وضع خطة لتدريب القاصرين عقليا ونشأ اول مدرسة في جامعة بنسلفانيا 1896 تحت ادارة ويتمر </a:t>
            </a:r>
            <a:r>
              <a:rPr lang="en-US" dirty="0" err="1" smtClean="0"/>
              <a:t>Wetmar</a:t>
            </a:r>
            <a:r>
              <a:rPr lang="ar-IQ" dirty="0" smtClean="0"/>
              <a:t>، وظهر بعد ذلك </a:t>
            </a:r>
            <a:r>
              <a:rPr lang="ar-IQ" dirty="0" err="1" smtClean="0"/>
              <a:t>جالتون</a:t>
            </a:r>
            <a:r>
              <a:rPr lang="en-US" dirty="0" smtClean="0"/>
              <a:t>  GALTON </a:t>
            </a:r>
            <a:r>
              <a:rPr lang="ar-IQ" dirty="0" smtClean="0"/>
              <a:t> الذ اهتم بدراسة الوراثة والفروق الفردية</a:t>
            </a:r>
          </a:p>
          <a:p>
            <a:r>
              <a:rPr lang="ar-IQ" dirty="0" smtClean="0"/>
              <a:t>وابنج هاوس </a:t>
            </a:r>
            <a:r>
              <a:rPr lang="en-US" dirty="0" err="1" smtClean="0"/>
              <a:t>EbingHouse</a:t>
            </a:r>
            <a:r>
              <a:rPr lang="ar-IQ" dirty="0" smtClean="0"/>
              <a:t> الذي اهتم بالاضطرابات العقلية  واستخدام الاساليب  العلمية في معالجتها بدلا من الشعوذة</a:t>
            </a:r>
            <a:endParaRPr lang="ar-IQ" dirty="0"/>
          </a:p>
        </p:txBody>
      </p:sp>
    </p:spTree>
    <p:extLst>
      <p:ext uri="{BB962C8B-B14F-4D97-AF65-F5344CB8AC3E}">
        <p14:creationId xmlns:p14="http://schemas.microsoft.com/office/powerpoint/2010/main" val="42068908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2000"/>
            <a:lum/>
          </a:blip>
          <a:srcRect/>
          <a:stretch>
            <a:fillRect t="-17000" b="-17000"/>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548680"/>
            <a:ext cx="8229600" cy="5616624"/>
          </a:xfrm>
        </p:spPr>
        <p:txBody>
          <a:bodyPr>
            <a:normAutofit fontScale="92500"/>
          </a:bodyPr>
          <a:lstStyle/>
          <a:p>
            <a:r>
              <a:rPr lang="ar-IQ" dirty="0" smtClean="0"/>
              <a:t>اما الطبيب الفرنسي </a:t>
            </a:r>
            <a:r>
              <a:rPr lang="ar-IQ" dirty="0" err="1" smtClean="0"/>
              <a:t>بانيل</a:t>
            </a:r>
            <a:r>
              <a:rPr lang="ar-IQ" dirty="0" smtClean="0"/>
              <a:t>  </a:t>
            </a:r>
            <a:r>
              <a:rPr lang="en-US" dirty="0" err="1" smtClean="0"/>
              <a:t>Banel</a:t>
            </a:r>
            <a:r>
              <a:rPr lang="ar-IQ" dirty="0" smtClean="0"/>
              <a:t> الذي سمي ابو الطب النفسي الحديث  فكان له اكبر الاثر في دراسة الاضطرابات العقلية  ومعالجتها وهو الذي امر بنزع القيود الحديدية من المرضى. اذ </a:t>
            </a:r>
            <a:r>
              <a:rPr lang="ar-IQ" dirty="0"/>
              <a:t>واوضح </a:t>
            </a:r>
            <a:r>
              <a:rPr lang="ar-IQ" dirty="0" smtClean="0"/>
              <a:t>ان استخدام بعض </a:t>
            </a:r>
            <a:r>
              <a:rPr lang="ar-IQ" dirty="0"/>
              <a:t>انواع العقاقير </a:t>
            </a:r>
            <a:r>
              <a:rPr lang="ar-IQ" dirty="0" smtClean="0"/>
              <a:t>يعد من الاسباب التي تؤدي الى الاضطرابات وتعمل على تخريب بعض الانسجة الدماغية وتسبب مرض الزهري وتصلب الشرايين.</a:t>
            </a:r>
          </a:p>
          <a:p>
            <a:r>
              <a:rPr lang="ar-IQ" dirty="0" smtClean="0"/>
              <a:t>وقد عد بنيل اسباب قيام الفرد السليم بعمل غير سوي  يعود الى :</a:t>
            </a:r>
          </a:p>
          <a:p>
            <a:r>
              <a:rPr lang="ar-IQ" dirty="0" smtClean="0"/>
              <a:t>1. نظرة الشخص الى نفسه نظرة دونية (تدني مفهوم الذات)</a:t>
            </a:r>
          </a:p>
          <a:p>
            <a:r>
              <a:rPr lang="ar-IQ" dirty="0" smtClean="0"/>
              <a:t>علاقته بمن حوله</a:t>
            </a:r>
          </a:p>
          <a:p>
            <a:r>
              <a:rPr lang="ar-IQ" dirty="0" smtClean="0"/>
              <a:t>انحراف عاداته الفكرية</a:t>
            </a:r>
            <a:endParaRPr lang="ar-IQ" dirty="0"/>
          </a:p>
        </p:txBody>
      </p:sp>
    </p:spTree>
    <p:extLst>
      <p:ext uri="{BB962C8B-B14F-4D97-AF65-F5344CB8AC3E}">
        <p14:creationId xmlns:p14="http://schemas.microsoft.com/office/powerpoint/2010/main" val="25195850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2000"/>
            <a:lum/>
          </a:blip>
          <a:srcRect/>
          <a:stretch>
            <a:fillRect t="-2000" b="-2000"/>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476672"/>
            <a:ext cx="8496944" cy="5750099"/>
          </a:xfrm>
        </p:spPr>
        <p:txBody>
          <a:bodyPr/>
          <a:lstStyle/>
          <a:p>
            <a:r>
              <a:rPr lang="ar-IQ" dirty="0" smtClean="0"/>
              <a:t>- ثم جاءت منتسوري سنة 1970 وهي سيدة ايطالية عملت في الطب واسست مدارس تعرف باسمها </a:t>
            </a:r>
            <a:r>
              <a:rPr lang="ar-IQ" dirty="0" err="1" smtClean="0"/>
              <a:t>للافراد</a:t>
            </a:r>
            <a:r>
              <a:rPr lang="ar-IQ" dirty="0" smtClean="0"/>
              <a:t> المعاقين</a:t>
            </a:r>
          </a:p>
          <a:p>
            <a:r>
              <a:rPr lang="ar-IQ" dirty="0" smtClean="0"/>
              <a:t>ثم جاء هواي 1801 الذي تخرج من جامعة </a:t>
            </a:r>
            <a:r>
              <a:rPr lang="ar-IQ" dirty="0" err="1" smtClean="0"/>
              <a:t>هارفورد</a:t>
            </a:r>
            <a:r>
              <a:rPr lang="ar-IQ" dirty="0" smtClean="0"/>
              <a:t> واسس مدرسة للمكفوفين في مدينة </a:t>
            </a:r>
            <a:r>
              <a:rPr lang="ar-IQ" dirty="0" err="1" smtClean="0"/>
              <a:t>واترتون</a:t>
            </a:r>
            <a:r>
              <a:rPr lang="ar-IQ" dirty="0" smtClean="0"/>
              <a:t> </a:t>
            </a:r>
          </a:p>
          <a:p>
            <a:r>
              <a:rPr lang="ar-IQ" dirty="0" smtClean="0"/>
              <a:t>وقد تعلم على يد هواي هيلين كيلر ولورا  </a:t>
            </a:r>
            <a:r>
              <a:rPr lang="ar-IQ" dirty="0" err="1" smtClean="0"/>
              <a:t>براغمان</a:t>
            </a:r>
            <a:r>
              <a:rPr lang="ar-IQ" dirty="0" smtClean="0"/>
              <a:t> ثم توماس </a:t>
            </a:r>
            <a:r>
              <a:rPr lang="ar-IQ" dirty="0" err="1" smtClean="0"/>
              <a:t>جالندت</a:t>
            </a:r>
            <a:r>
              <a:rPr lang="ar-IQ" dirty="0" smtClean="0"/>
              <a:t>  الذي اهتم بالصم واسس مدرسة عرفت باسمه في مدينة هارت في نيويورك واسس كلية للصم في واشنطن .</a:t>
            </a:r>
          </a:p>
          <a:p>
            <a:r>
              <a:rPr lang="ar-IQ" dirty="0" smtClean="0"/>
              <a:t>اما بعد الثورة النازية فقد ظهر كل من ماريا </a:t>
            </a:r>
            <a:r>
              <a:rPr lang="ar-IQ" dirty="0" err="1" smtClean="0"/>
              <a:t>فروستج</a:t>
            </a:r>
            <a:r>
              <a:rPr lang="ar-IQ" dirty="0" smtClean="0"/>
              <a:t> 1938التي كانت تعمل اختصاصية في النمسا  وبولندا واهتمت بالمعاقين عقليا ولها الفضل في دراسة صعوبات التعلم</a:t>
            </a:r>
            <a:endParaRPr lang="ar-IQ" dirty="0"/>
          </a:p>
        </p:txBody>
      </p:sp>
    </p:spTree>
    <p:extLst>
      <p:ext uri="{BB962C8B-B14F-4D97-AF65-F5344CB8AC3E}">
        <p14:creationId xmlns:p14="http://schemas.microsoft.com/office/powerpoint/2010/main" val="9237163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620688"/>
            <a:ext cx="8435280" cy="5505475"/>
          </a:xfrm>
        </p:spPr>
        <p:txBody>
          <a:bodyPr>
            <a:normAutofit fontScale="85000" lnSpcReduction="10000"/>
          </a:bodyPr>
          <a:lstStyle/>
          <a:p>
            <a:r>
              <a:rPr lang="ar-IQ" dirty="0" smtClean="0"/>
              <a:t>ثم جاء الفرد </a:t>
            </a:r>
            <a:r>
              <a:rPr lang="ar-IQ" dirty="0" err="1" smtClean="0"/>
              <a:t>ستراوس</a:t>
            </a:r>
            <a:r>
              <a:rPr lang="ar-IQ" dirty="0" smtClean="0"/>
              <a:t> ومايكل بست وكان لهما دورا في دراسة صعوبات التعلم ودراسات عديدة حول هذا الموضوع.</a:t>
            </a:r>
          </a:p>
          <a:p>
            <a:r>
              <a:rPr lang="ar-IQ" dirty="0" smtClean="0"/>
              <a:t>ثم جاء هوبس 1960 الذي ركز في دراسته على المضطربين انفعاليا.</a:t>
            </a:r>
          </a:p>
          <a:p>
            <a:r>
              <a:rPr lang="ar-IQ" dirty="0" smtClean="0"/>
              <a:t>وظهر </a:t>
            </a:r>
            <a:r>
              <a:rPr lang="ar-IQ" dirty="0" err="1" smtClean="0"/>
              <a:t>جولدبرج</a:t>
            </a:r>
            <a:r>
              <a:rPr lang="ar-IQ" dirty="0" smtClean="0"/>
              <a:t>  الذي طالب بالاستفادة من النقد الكبير في التربية الخاصة الموجودة في التربية الاسكندنافية.</a:t>
            </a:r>
          </a:p>
          <a:p>
            <a:r>
              <a:rPr lang="ar-IQ" dirty="0" smtClean="0"/>
              <a:t>وظهر بور الذي اهتم بالاضطرابات السلوكية ، وكذلك ودي </a:t>
            </a:r>
            <a:r>
              <a:rPr lang="ar-IQ" dirty="0" err="1" smtClean="0"/>
              <a:t>وهيوت</a:t>
            </a:r>
            <a:r>
              <a:rPr lang="ar-IQ" dirty="0" smtClean="0"/>
              <a:t> </a:t>
            </a:r>
          </a:p>
          <a:p>
            <a:r>
              <a:rPr lang="ar-IQ" dirty="0" smtClean="0"/>
              <a:t>وقد تطور الاهتمام بالتربية الخاصة بشكل ملفت للنظر في نهاية السبعينات من القرن الماضي وحتى هذه الايام ، ومما يدل على ذلك:</a:t>
            </a:r>
          </a:p>
          <a:p>
            <a:r>
              <a:rPr lang="ar-IQ" dirty="0" smtClean="0"/>
              <a:t>1. ازدياد عدد الورشات التدريبية للعاملين في هذا الميدان</a:t>
            </a:r>
          </a:p>
          <a:p>
            <a:r>
              <a:rPr lang="ar-IQ" dirty="0" smtClean="0"/>
              <a:t>انتشار الكليات المتوسطة واهتمام الجامعات بدراسة هذا التخصص بالدول العربية مثل الاردن والسعودية</a:t>
            </a:r>
          </a:p>
          <a:p>
            <a:r>
              <a:rPr lang="ar-IQ" dirty="0" smtClean="0"/>
              <a:t>الاهتمام المتزايد بفئة ذوي الاحتياجات الخاصة في كل المجتمعات العربية</a:t>
            </a:r>
            <a:endParaRPr lang="ar-IQ" dirty="0"/>
          </a:p>
        </p:txBody>
      </p:sp>
    </p:spTree>
    <p:extLst>
      <p:ext uri="{BB962C8B-B14F-4D97-AF65-F5344CB8AC3E}">
        <p14:creationId xmlns:p14="http://schemas.microsoft.com/office/powerpoint/2010/main" val="18558656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229600" cy="1143000"/>
          </a:xfrm>
        </p:spPr>
        <p:txBody>
          <a:bodyPr/>
          <a:lstStyle/>
          <a:p>
            <a:r>
              <a:rPr lang="ar-IQ" dirty="0" smtClean="0"/>
              <a:t>التنظيم الهرمي لبرامج التربية الخاصة</a:t>
            </a:r>
            <a:endParaRPr lang="ar-IQ" dirty="0"/>
          </a:p>
        </p:txBody>
      </p:sp>
      <p:sp>
        <p:nvSpPr>
          <p:cNvPr id="3" name="عنصر نائب للمحتوى 2"/>
          <p:cNvSpPr>
            <a:spLocks noGrp="1"/>
          </p:cNvSpPr>
          <p:nvPr>
            <p:ph idx="1"/>
          </p:nvPr>
        </p:nvSpPr>
        <p:spPr>
          <a:xfrm>
            <a:off x="395536" y="1340768"/>
            <a:ext cx="8229600" cy="4525963"/>
          </a:xfrm>
        </p:spPr>
        <p:txBody>
          <a:bodyPr>
            <a:noAutofit/>
          </a:bodyPr>
          <a:lstStyle/>
          <a:p>
            <a:pPr marL="514350" indent="-514350">
              <a:buFont typeface="+mj-lt"/>
              <a:buAutoNum type="arabicPeriod"/>
            </a:pPr>
            <a:r>
              <a:rPr lang="ar-IQ" sz="2400" b="1" dirty="0" smtClean="0"/>
              <a:t>. مراكز الاقامة الكاملة</a:t>
            </a:r>
          </a:p>
          <a:p>
            <a:pPr marL="514350" indent="-514350">
              <a:buFont typeface="+mj-lt"/>
              <a:buAutoNum type="arabicPeriod"/>
            </a:pPr>
            <a:r>
              <a:rPr lang="ar-IQ" sz="2400" b="1" dirty="0" smtClean="0"/>
              <a:t>مراكز التربية الخاصة النهارية</a:t>
            </a:r>
          </a:p>
          <a:p>
            <a:pPr marL="514350" indent="-514350">
              <a:buFont typeface="+mj-lt"/>
              <a:buAutoNum type="arabicPeriod"/>
            </a:pPr>
            <a:r>
              <a:rPr lang="ar-IQ" sz="2400" b="1" dirty="0" smtClean="0"/>
              <a:t>الصفوف الخاصة الملحقة بالمدرسة العادية</a:t>
            </a:r>
          </a:p>
          <a:p>
            <a:pPr marL="0" indent="0">
              <a:buNone/>
            </a:pPr>
            <a:r>
              <a:rPr lang="ar-IQ" sz="2400" b="1" dirty="0" smtClean="0"/>
              <a:t>4. الدمج الاكاديمي</a:t>
            </a:r>
          </a:p>
          <a:p>
            <a:pPr marL="0" indent="0">
              <a:buNone/>
            </a:pPr>
            <a:r>
              <a:rPr lang="ar-IQ" sz="2400" b="1" dirty="0" smtClean="0"/>
              <a:t>ويشير </a:t>
            </a:r>
            <a:r>
              <a:rPr lang="ar-IQ" sz="2400" b="1" dirty="0" err="1" smtClean="0"/>
              <a:t>كوفمان</a:t>
            </a:r>
            <a:r>
              <a:rPr lang="ar-IQ" sz="2400" b="1" dirty="0" smtClean="0"/>
              <a:t> الى وضع الطفل المعوق في اقل البيئات التربوية تقيدا ويقصد بذلك وضعه بالمدرسة العادية ويتضمن هذا الاتجاه الجديد في تعليم الاطفال المعاقين ثلاث مراحل:</a:t>
            </a:r>
          </a:p>
          <a:p>
            <a:pPr>
              <a:buFont typeface="Wingdings" pitchFamily="2" charset="2"/>
              <a:buChar char="ü"/>
            </a:pPr>
            <a:r>
              <a:rPr lang="ar-IQ" sz="2400" b="1" dirty="0" smtClean="0"/>
              <a:t>مرحلة التجانس بين العاديين والمعوقين</a:t>
            </a:r>
          </a:p>
          <a:p>
            <a:pPr>
              <a:buFont typeface="Wingdings" pitchFamily="2" charset="2"/>
              <a:buChar char="ü"/>
            </a:pPr>
            <a:r>
              <a:rPr lang="ar-IQ" sz="2400" b="1" dirty="0" smtClean="0"/>
              <a:t> مرحلة تخطيط  البرامج التربوية وطرق </a:t>
            </a:r>
            <a:r>
              <a:rPr lang="ar-IQ" sz="2400" b="1" dirty="0" err="1" smtClean="0"/>
              <a:t>تدريسهالكل</a:t>
            </a:r>
            <a:r>
              <a:rPr lang="ar-IQ" sz="2400" b="1" dirty="0" smtClean="0"/>
              <a:t> من الطلبة العاديين والمعوقين</a:t>
            </a:r>
          </a:p>
          <a:p>
            <a:pPr>
              <a:buFont typeface="Wingdings" pitchFamily="2" charset="2"/>
              <a:buChar char="ü"/>
            </a:pPr>
            <a:r>
              <a:rPr lang="ar-IQ" sz="2400" b="1" dirty="0" smtClean="0"/>
              <a:t>مرحلة تحديد لمسؤوليات الملقاة على عاتق اطراف العملية التعليمية من ادارة ومعلمين ومشرفين</a:t>
            </a:r>
          </a:p>
          <a:p>
            <a:pPr>
              <a:buFont typeface="Wingdings" pitchFamily="2" charset="2"/>
              <a:buChar char="ü"/>
            </a:pPr>
            <a:r>
              <a:rPr lang="ar-IQ" sz="2400" b="1" dirty="0" smtClean="0"/>
              <a:t>5. مرحلة الدمج الاجتماعي</a:t>
            </a:r>
            <a:endParaRPr lang="ar-IQ" sz="2400" b="1" dirty="0"/>
          </a:p>
        </p:txBody>
      </p:sp>
    </p:spTree>
    <p:extLst>
      <p:ext uri="{BB962C8B-B14F-4D97-AF65-F5344CB8AC3E}">
        <p14:creationId xmlns:p14="http://schemas.microsoft.com/office/powerpoint/2010/main" val="4031518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7000" b="-27000"/>
          </a:stretch>
        </a:blipFill>
        <a:effectLst/>
      </p:bgPr>
    </p:bg>
    <p:spTree>
      <p:nvGrpSpPr>
        <p:cNvPr id="1" name=""/>
        <p:cNvGrpSpPr/>
        <p:nvPr/>
      </p:nvGrpSpPr>
      <p:grpSpPr>
        <a:xfrm>
          <a:off x="0" y="0"/>
          <a:ext cx="0" cy="0"/>
          <a:chOff x="0" y="0"/>
          <a:chExt cx="0" cy="0"/>
        </a:xfrm>
      </p:grpSpPr>
      <p:sp>
        <p:nvSpPr>
          <p:cNvPr id="5" name="عنصر نائب للمحتوى 4"/>
          <p:cNvSpPr>
            <a:spLocks noGrp="1"/>
          </p:cNvSpPr>
          <p:nvPr>
            <p:ph idx="1"/>
          </p:nvPr>
        </p:nvSpPr>
        <p:spPr/>
        <p:txBody>
          <a:bodyPr/>
          <a:lstStyle/>
          <a:p>
            <a:r>
              <a:rPr lang="ar-IQ" dirty="0" smtClean="0"/>
              <a:t>ظهر مفهوم التربية الخاصة منفصلا عن مفهوم التربية في بداية النصف الثاني من القرن العشرين</a:t>
            </a:r>
          </a:p>
          <a:p>
            <a:r>
              <a:rPr lang="ar-IQ" dirty="0" smtClean="0"/>
              <a:t>واعتبر عدم الاهتمام بهذه الفئه تخلفا ثقافيا وحضاريا </a:t>
            </a:r>
          </a:p>
          <a:p>
            <a:r>
              <a:rPr lang="ar-IQ" dirty="0" smtClean="0"/>
              <a:t>كما انه يهدد سلامة المجتمع</a:t>
            </a:r>
          </a:p>
          <a:p>
            <a:r>
              <a:rPr lang="ar-IQ" dirty="0" smtClean="0"/>
              <a:t>يهدر طاقاته المادية والبشرية </a:t>
            </a:r>
            <a:endParaRPr lang="ar-IQ" dirty="0"/>
          </a:p>
        </p:txBody>
      </p:sp>
    </p:spTree>
    <p:extLst>
      <p:ext uri="{BB962C8B-B14F-4D97-AF65-F5344CB8AC3E}">
        <p14:creationId xmlns:p14="http://schemas.microsoft.com/office/powerpoint/2010/main" val="10965520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2000"/>
            <a:lum/>
          </a:blip>
          <a:srcRect/>
          <a:stretch>
            <a:fillRect t="-3000" b="-3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اسباب الاعاقة</a:t>
            </a:r>
            <a:endParaRPr lang="ar-IQ" dirty="0"/>
          </a:p>
        </p:txBody>
      </p:sp>
      <p:sp>
        <p:nvSpPr>
          <p:cNvPr id="3" name="عنصر نائب للمحتوى 2"/>
          <p:cNvSpPr>
            <a:spLocks noGrp="1"/>
          </p:cNvSpPr>
          <p:nvPr>
            <p:ph idx="1"/>
          </p:nvPr>
        </p:nvSpPr>
        <p:spPr/>
        <p:txBody>
          <a:bodyPr/>
          <a:lstStyle/>
          <a:p>
            <a:pPr marL="514350" indent="-514350">
              <a:buFont typeface="+mj-lt"/>
              <a:buAutoNum type="arabicPeriod"/>
            </a:pPr>
            <a:r>
              <a:rPr lang="ar-IQ" dirty="0" smtClean="0"/>
              <a:t>اباب وراثية</a:t>
            </a:r>
          </a:p>
          <a:p>
            <a:pPr marL="514350" indent="-514350">
              <a:buFont typeface="+mj-lt"/>
              <a:buAutoNum type="arabicPeriod"/>
            </a:pPr>
            <a:r>
              <a:rPr lang="ar-IQ" dirty="0" smtClean="0"/>
              <a:t>اسباب </a:t>
            </a:r>
            <a:r>
              <a:rPr lang="ar-IQ" dirty="0" err="1" smtClean="0"/>
              <a:t>ماقبل</a:t>
            </a:r>
            <a:r>
              <a:rPr lang="ar-IQ" dirty="0" smtClean="0"/>
              <a:t> الولادة</a:t>
            </a:r>
          </a:p>
          <a:p>
            <a:pPr marL="514350" indent="-514350">
              <a:buFont typeface="+mj-lt"/>
              <a:buAutoNum type="arabicPeriod"/>
            </a:pPr>
            <a:r>
              <a:rPr lang="ar-IQ" dirty="0" smtClean="0"/>
              <a:t>اسباب اثناء الولادة</a:t>
            </a:r>
          </a:p>
          <a:p>
            <a:pPr marL="514350" indent="-514350">
              <a:buFont typeface="+mj-lt"/>
              <a:buAutoNum type="arabicPeriod"/>
            </a:pPr>
            <a:r>
              <a:rPr lang="ar-IQ" dirty="0" smtClean="0"/>
              <a:t>اسباب </a:t>
            </a:r>
            <a:r>
              <a:rPr lang="ar-IQ" dirty="0" err="1" smtClean="0"/>
              <a:t>مابعد</a:t>
            </a:r>
            <a:r>
              <a:rPr lang="ar-IQ" dirty="0" smtClean="0"/>
              <a:t> الولادة </a:t>
            </a:r>
            <a:endParaRPr lang="ar-IQ" dirty="0"/>
          </a:p>
        </p:txBody>
      </p:sp>
    </p:spTree>
    <p:extLst>
      <p:ext uri="{BB962C8B-B14F-4D97-AF65-F5344CB8AC3E}">
        <p14:creationId xmlns:p14="http://schemas.microsoft.com/office/powerpoint/2010/main" val="23268160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2000"/>
            <a:lum/>
          </a:blip>
          <a:srcRect/>
          <a:stretch>
            <a:fillRect t="-3000" b="-3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الوقاية من الاعاقة </a:t>
            </a:r>
            <a:endParaRPr lang="ar-IQ" dirty="0"/>
          </a:p>
        </p:txBody>
      </p:sp>
      <p:sp>
        <p:nvSpPr>
          <p:cNvPr id="3" name="عنصر نائب للمحتوى 2"/>
          <p:cNvSpPr>
            <a:spLocks noGrp="1"/>
          </p:cNvSpPr>
          <p:nvPr>
            <p:ph idx="1"/>
          </p:nvPr>
        </p:nvSpPr>
        <p:spPr/>
        <p:txBody>
          <a:bodyPr/>
          <a:lstStyle/>
          <a:p>
            <a:r>
              <a:rPr lang="ar-IQ" dirty="0" smtClean="0"/>
              <a:t>يتم الاهتمام ببرامج الوقاية  في العصر الحاضر من خلال </a:t>
            </a:r>
            <a:r>
              <a:rPr lang="ar-IQ" dirty="0" err="1" smtClean="0"/>
              <a:t>مايسمى</a:t>
            </a:r>
            <a:r>
              <a:rPr lang="ar-IQ" dirty="0" smtClean="0"/>
              <a:t> ببرامج التدخل المبكر. وتقسم  برامج </a:t>
            </a:r>
            <a:r>
              <a:rPr lang="ar-IQ" dirty="0"/>
              <a:t>الوقاية </a:t>
            </a:r>
            <a:r>
              <a:rPr lang="ar-IQ" dirty="0" smtClean="0"/>
              <a:t>الى ثلاث مستويات :</a:t>
            </a:r>
          </a:p>
          <a:p>
            <a:pPr marL="514350" indent="-514350">
              <a:buFont typeface="+mj-lt"/>
              <a:buAutoNum type="arabicPeriod"/>
            </a:pPr>
            <a:r>
              <a:rPr lang="ar-IQ" dirty="0" smtClean="0"/>
              <a:t>المستوى الاول : يهدف لمنع حدوث الاعاقة ويكون التركيز فيه على الفحوصات الطبية قبل الزواج ودراسة التاريخ الاسري والوراثي للعائلات لمنع حدوث الاعاقة، كما يتضمن هذا المستوى توفير الرعاية </a:t>
            </a:r>
            <a:r>
              <a:rPr lang="ar-IQ" dirty="0" err="1" smtClean="0"/>
              <a:t>للامهات</a:t>
            </a:r>
            <a:r>
              <a:rPr lang="ar-IQ" dirty="0" smtClean="0"/>
              <a:t> والاطفال وتحسين المستوى الغذائي والتطعيم ضد الاصابات المختلفة</a:t>
            </a:r>
            <a:endParaRPr lang="ar-IQ" dirty="0"/>
          </a:p>
        </p:txBody>
      </p:sp>
    </p:spTree>
    <p:extLst>
      <p:ext uri="{BB962C8B-B14F-4D97-AF65-F5344CB8AC3E}">
        <p14:creationId xmlns:p14="http://schemas.microsoft.com/office/powerpoint/2010/main" val="13786390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92000"/>
            <a:lum/>
          </a:blip>
          <a:srcRect/>
          <a:stretch>
            <a:fillRect l="-6000" r="-6000"/>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smtClean="0"/>
              <a:t>المستوى الثاني: يشمل الرعاية والعناية لمنع حدوث العجز بعد الاصابة لذلك سيكون الهدف هنا هو الكشف عن الاطفال المرضى والتدخل العلاجي او الجراحي المبكر</a:t>
            </a:r>
          </a:p>
          <a:p>
            <a:r>
              <a:rPr lang="ar-IQ" dirty="0"/>
              <a:t>المستوى </a:t>
            </a:r>
            <a:r>
              <a:rPr lang="ar-IQ" dirty="0" smtClean="0"/>
              <a:t>الثالث: الوقاية الثلاثية وتهدف البرامج في هذا المستوى الى وقف تدهور حالة الطفل وضبط المضاعفات الناجمة عن العجز وتوفير الوسائل المساعدة مثل الاطراف </a:t>
            </a:r>
            <a:r>
              <a:rPr lang="ar-IQ" dirty="0" err="1" smtClean="0"/>
              <a:t>الصتاعية</a:t>
            </a:r>
            <a:r>
              <a:rPr lang="ar-IQ" dirty="0" smtClean="0"/>
              <a:t> وغيرها لمساعدة ذوي الاحتياجات الخاصة على التكيف في المجتمع.</a:t>
            </a:r>
            <a:endParaRPr lang="ar-IQ" dirty="0"/>
          </a:p>
        </p:txBody>
      </p:sp>
    </p:spTree>
    <p:extLst>
      <p:ext uri="{BB962C8B-B14F-4D97-AF65-F5344CB8AC3E}">
        <p14:creationId xmlns:p14="http://schemas.microsoft.com/office/powerpoint/2010/main" val="18841857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4000"/>
            <a:lum/>
          </a:blip>
          <a:srcRec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واقع التربية الخاصة في البلاد العربية</a:t>
            </a:r>
            <a:endParaRPr lang="ar-IQ" dirty="0"/>
          </a:p>
        </p:txBody>
      </p:sp>
      <p:sp>
        <p:nvSpPr>
          <p:cNvPr id="3" name="عنصر نائب للمحتوى 2"/>
          <p:cNvSpPr>
            <a:spLocks noGrp="1"/>
          </p:cNvSpPr>
          <p:nvPr>
            <p:ph idx="1"/>
          </p:nvPr>
        </p:nvSpPr>
        <p:spPr/>
        <p:txBody>
          <a:bodyPr>
            <a:normAutofit fontScale="85000" lnSpcReduction="20000"/>
          </a:bodyPr>
          <a:lstStyle/>
          <a:p>
            <a:r>
              <a:rPr lang="ar-IQ" dirty="0" err="1" smtClean="0"/>
              <a:t>لاتوجد</a:t>
            </a:r>
            <a:r>
              <a:rPr lang="ar-IQ" dirty="0"/>
              <a:t> في البلاد </a:t>
            </a:r>
            <a:r>
              <a:rPr lang="ar-IQ" dirty="0" smtClean="0"/>
              <a:t>العربية احصائيات دقيقة تظهر عدد المعوقين، الا انه يمكن القول ان هناك اعدادا كبيرة من المعاقين استنادا لما </a:t>
            </a:r>
            <a:r>
              <a:rPr lang="ar-IQ" dirty="0" err="1" smtClean="0"/>
              <a:t>ياتي</a:t>
            </a:r>
            <a:r>
              <a:rPr lang="ar-IQ" dirty="0" smtClean="0"/>
              <a:t>:</a:t>
            </a:r>
          </a:p>
          <a:p>
            <a:r>
              <a:rPr lang="ar-IQ" dirty="0" smtClean="0"/>
              <a:t>- حسب احصاءات المنظمات الدولية كاليونيسيف واليونسكو  التي تعين بين 10 -12 من سكان اية دولة من ذوي الاحتياجات الخاصة ، وترتفع هذه النسبة  الى 15% في الدول العربية بشكل عام. ويعود سبب ارتفاع </a:t>
            </a:r>
            <a:r>
              <a:rPr lang="ar-IQ" dirty="0"/>
              <a:t>عدد المعوقين في البلاد العربية </a:t>
            </a:r>
            <a:r>
              <a:rPr lang="ar-IQ" dirty="0" smtClean="0"/>
              <a:t>الى:</a:t>
            </a:r>
          </a:p>
          <a:p>
            <a:pPr marL="514350" indent="-514350">
              <a:buFont typeface="+mj-lt"/>
              <a:buAutoNum type="arabicPeriod"/>
            </a:pPr>
            <a:r>
              <a:rPr lang="ar-IQ" dirty="0" smtClean="0"/>
              <a:t>ارتفاع معدل الفقر وتدني مستوى الخدمات الصحية والاجتماعية </a:t>
            </a:r>
          </a:p>
          <a:p>
            <a:pPr marL="514350" indent="-514350">
              <a:buFont typeface="+mj-lt"/>
              <a:buAutoNum type="arabicPeriod"/>
            </a:pPr>
            <a:r>
              <a:rPr lang="ar-IQ" dirty="0" smtClean="0"/>
              <a:t>ارتفاع مستوى الامية</a:t>
            </a:r>
          </a:p>
          <a:p>
            <a:pPr marL="514350" indent="-514350">
              <a:buFont typeface="+mj-lt"/>
              <a:buAutoNum type="arabicPeriod"/>
            </a:pPr>
            <a:r>
              <a:rPr lang="ar-IQ" dirty="0" smtClean="0"/>
              <a:t>المشكلات التي تعاني منها </a:t>
            </a:r>
            <a:r>
              <a:rPr lang="ar-IQ" dirty="0" err="1" smtClean="0"/>
              <a:t>المجتمات</a:t>
            </a:r>
            <a:r>
              <a:rPr lang="ar-IQ" dirty="0" smtClean="0"/>
              <a:t> العربية كحوادث السيارات والاصابات المنزلية والمخدرات وغيرها</a:t>
            </a:r>
          </a:p>
          <a:p>
            <a:pPr marL="514350" indent="-514350">
              <a:buFont typeface="+mj-lt"/>
              <a:buAutoNum type="arabicPeriod"/>
            </a:pPr>
            <a:r>
              <a:rPr lang="ar-IQ" dirty="0" smtClean="0"/>
              <a:t>انتشار زواج الاقارب في المجتمعات العربية </a:t>
            </a:r>
          </a:p>
          <a:p>
            <a:pPr marL="514350" indent="-514350">
              <a:buFont typeface="+mj-lt"/>
              <a:buAutoNum type="arabicPeriod"/>
            </a:pPr>
            <a:endParaRPr lang="ar-IQ" dirty="0" smtClean="0"/>
          </a:p>
        </p:txBody>
      </p:sp>
    </p:spTree>
    <p:extLst>
      <p:ext uri="{BB962C8B-B14F-4D97-AF65-F5344CB8AC3E}">
        <p14:creationId xmlns:p14="http://schemas.microsoft.com/office/powerpoint/2010/main" val="12643519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6000"/>
            <a:lum/>
          </a:blip>
          <a:srcRect/>
          <a:stretch>
            <a:fillRect l="-19000" r="-19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16632"/>
            <a:ext cx="8229600" cy="1647056"/>
          </a:xfrm>
        </p:spPr>
        <p:txBody>
          <a:bodyPr>
            <a:normAutofit fontScale="90000"/>
          </a:bodyPr>
          <a:lstStyle/>
          <a:p>
            <a:r>
              <a:rPr lang="ar-IQ" dirty="0" smtClean="0"/>
              <a:t>يمكن النظر الى واقع  خدمات التربية الخاصة في </a:t>
            </a:r>
            <a:r>
              <a:rPr lang="ar-IQ" dirty="0"/>
              <a:t>البلاد </a:t>
            </a:r>
            <a:r>
              <a:rPr lang="ar-IQ" dirty="0" smtClean="0"/>
              <a:t>العربية كالاتي</a:t>
            </a:r>
            <a:br>
              <a:rPr lang="ar-IQ" dirty="0" smtClean="0"/>
            </a:br>
            <a:endParaRPr lang="ar-IQ" dirty="0"/>
          </a:p>
        </p:txBody>
      </p:sp>
      <p:sp>
        <p:nvSpPr>
          <p:cNvPr id="3" name="عنصر نائب للمحتوى 2"/>
          <p:cNvSpPr>
            <a:spLocks noGrp="1"/>
          </p:cNvSpPr>
          <p:nvPr>
            <p:ph idx="1"/>
          </p:nvPr>
        </p:nvSpPr>
        <p:spPr/>
        <p:txBody>
          <a:bodyPr/>
          <a:lstStyle/>
          <a:p>
            <a:pPr marL="514350" indent="-514350">
              <a:buFont typeface="+mj-lt"/>
              <a:buAutoNum type="arabicPeriod"/>
            </a:pPr>
            <a:r>
              <a:rPr lang="ar-IQ" dirty="0"/>
              <a:t>مازالت </a:t>
            </a:r>
            <a:r>
              <a:rPr lang="ar-IQ" dirty="0" smtClean="0"/>
              <a:t>الخدمات في طور البناء والتطور</a:t>
            </a:r>
          </a:p>
          <a:p>
            <a:pPr marL="514350" indent="-514350">
              <a:buFont typeface="+mj-lt"/>
              <a:buAutoNum type="arabicPeriod"/>
            </a:pPr>
            <a:r>
              <a:rPr lang="ar-IQ" dirty="0" smtClean="0"/>
              <a:t>عدم شمول الافراد المحتاجين للخدمات حيث تشير الدراسات الى ان 2% فقط </a:t>
            </a:r>
            <a:r>
              <a:rPr lang="ar-IQ" dirty="0"/>
              <a:t>من مجموع ذوي الاحتياجات الخاصة </a:t>
            </a:r>
            <a:r>
              <a:rPr lang="ar-IQ" dirty="0" smtClean="0"/>
              <a:t>يتلقون خدمات تربوية واجتماعية</a:t>
            </a:r>
          </a:p>
          <a:p>
            <a:pPr marL="514350" indent="-514350">
              <a:buFont typeface="+mj-lt"/>
              <a:buAutoNum type="arabicPeriod"/>
            </a:pPr>
            <a:r>
              <a:rPr lang="ar-IQ" dirty="0" smtClean="0"/>
              <a:t>الحاجة الى كوادر فنية متخصصة في مجال التربية الخاصة </a:t>
            </a:r>
          </a:p>
          <a:p>
            <a:pPr marL="514350" indent="-514350">
              <a:buFont typeface="+mj-lt"/>
              <a:buAutoNum type="arabicPeriod"/>
            </a:pPr>
            <a:r>
              <a:rPr lang="ar-IQ" dirty="0" smtClean="0"/>
              <a:t>الحاجة  الى خدمات وبرامج </a:t>
            </a:r>
            <a:r>
              <a:rPr lang="ar-IQ" dirty="0" err="1" smtClean="0"/>
              <a:t>التخل</a:t>
            </a:r>
            <a:r>
              <a:rPr lang="ar-IQ" dirty="0" smtClean="0"/>
              <a:t> المبكر</a:t>
            </a:r>
            <a:endParaRPr lang="ar-IQ" dirty="0"/>
          </a:p>
        </p:txBody>
      </p:sp>
    </p:spTree>
    <p:extLst>
      <p:ext uri="{BB962C8B-B14F-4D97-AF65-F5344CB8AC3E}">
        <p14:creationId xmlns:p14="http://schemas.microsoft.com/office/powerpoint/2010/main" val="530477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smtClean="0"/>
              <a:t>تمتد جذو ر التربية الخاصة الى عدة ميادين فيدخل في موضوعها :</a:t>
            </a:r>
          </a:p>
          <a:p>
            <a:r>
              <a:rPr lang="ar-IQ" dirty="0" err="1" smtClean="0"/>
              <a:t>االطب:لتشخيص</a:t>
            </a:r>
            <a:r>
              <a:rPr lang="ar-IQ" dirty="0" smtClean="0"/>
              <a:t> الحالات</a:t>
            </a:r>
          </a:p>
          <a:p>
            <a:r>
              <a:rPr lang="ar-IQ" dirty="0" smtClean="0"/>
              <a:t>القانون  : للمطالبة بحقوقها</a:t>
            </a:r>
          </a:p>
          <a:p>
            <a:r>
              <a:rPr lang="ar-IQ" dirty="0" smtClean="0"/>
              <a:t>علم النفس: للتصدي للاضطرابات التي تعاني منها</a:t>
            </a:r>
          </a:p>
          <a:p>
            <a:r>
              <a:rPr lang="ar-IQ" dirty="0" smtClean="0"/>
              <a:t>اضافة الى الحاجة الى الاخصائي الاجتماعي</a:t>
            </a:r>
          </a:p>
          <a:p>
            <a:r>
              <a:rPr lang="ar-IQ" dirty="0"/>
              <a:t>التربية لحاجة هذه الفئة الى اساليب تعلم </a:t>
            </a:r>
            <a:br>
              <a:rPr lang="ar-IQ" dirty="0"/>
            </a:br>
            <a:endParaRPr lang="ar-IQ" dirty="0" smtClean="0"/>
          </a:p>
          <a:p>
            <a:endParaRPr lang="ar-IQ" dirty="0"/>
          </a:p>
        </p:txBody>
      </p:sp>
    </p:spTree>
    <p:extLst>
      <p:ext uri="{BB962C8B-B14F-4D97-AF65-F5344CB8AC3E}">
        <p14:creationId xmlns:p14="http://schemas.microsoft.com/office/powerpoint/2010/main" val="2912901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5000" r="-15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تعريف التربية الخاصة</a:t>
            </a:r>
            <a:endParaRPr lang="ar-IQ" dirty="0"/>
          </a:p>
        </p:txBody>
      </p:sp>
      <p:sp>
        <p:nvSpPr>
          <p:cNvPr id="3" name="عنصر نائب للمحتوى 2"/>
          <p:cNvSpPr>
            <a:spLocks noGrp="1"/>
          </p:cNvSpPr>
          <p:nvPr>
            <p:ph idx="1"/>
          </p:nvPr>
        </p:nvSpPr>
        <p:spPr/>
        <p:txBody>
          <a:bodyPr/>
          <a:lstStyle/>
          <a:p>
            <a:r>
              <a:rPr lang="ar-IQ" dirty="0" smtClean="0"/>
              <a:t>هي كل البرامج التربوية المتخصصة التي تتناسب مع ذوي الحاجات الخاصة بحيث يمكن تقديم هذه الرامج التربوية الى فئات الافراد غير العاديين وذلك من اجل مساعدتهم على تحقيق ذواتهم وتنمية قدراتهم الى اقصى حد ممكن ومساعدتهم على التكيف في المجتمع الذي ينتمون فيه</a:t>
            </a:r>
            <a:endParaRPr lang="ar-IQ" dirty="0"/>
          </a:p>
        </p:txBody>
      </p:sp>
    </p:spTree>
    <p:extLst>
      <p:ext uri="{BB962C8B-B14F-4D97-AF65-F5344CB8AC3E}">
        <p14:creationId xmlns:p14="http://schemas.microsoft.com/office/powerpoint/2010/main" val="20744842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الافراد غير العاديين </a:t>
            </a:r>
            <a:r>
              <a:rPr lang="en-US" dirty="0" smtClean="0"/>
              <a:t>Exceptional individual</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smtClean="0"/>
              <a:t>هم الافراد الذين ينحرفون عن المتوسط بالاتجاه السلبي او الاتجاه الايجابي انحرافا ملحوظا عن العاديين في نموهم العقلي او الانفعالي او الاجتماعي او الحسي او الحركي او اللغوي، مما يتطلب بناء على ذلك الانحراف اهتماما خاصا من قبل المربين من اجل اعداد طرائق تشخيص لهم ، ووضع برامج تربوية تتناسب مع هذه الاعاقات ، وكذلك اختيار طرق تدريس تتناسب معهم من اجل تحقيق امكانياتهم وتنميتها الى اقصى مستوى يستطيع الفرد المعاق ان يصل اليه، وان يدرك </a:t>
            </a:r>
            <a:r>
              <a:rPr lang="ar-IQ" dirty="0" err="1" smtClean="0"/>
              <a:t>مالديه</a:t>
            </a:r>
            <a:r>
              <a:rPr lang="ar-IQ" dirty="0" smtClean="0"/>
              <a:t> من قدرات ويتقبلها، وان يدرك حدود هذه القدرات وان يمر بالخبرات والمواقف التي تعمل على تطوير قدراته وامكاناته </a:t>
            </a:r>
            <a:r>
              <a:rPr lang="ar-IQ" dirty="0" err="1" smtClean="0"/>
              <a:t>لاقصى</a:t>
            </a:r>
            <a:r>
              <a:rPr lang="ar-IQ" dirty="0" smtClean="0"/>
              <a:t> درجة تسمح بها امكاناته وقدراته</a:t>
            </a:r>
            <a:endParaRPr lang="ar-IQ" dirty="0"/>
          </a:p>
        </p:txBody>
      </p:sp>
    </p:spTree>
    <p:extLst>
      <p:ext uri="{BB962C8B-B14F-4D97-AF65-F5344CB8AC3E}">
        <p14:creationId xmlns:p14="http://schemas.microsoft.com/office/powerpoint/2010/main" val="33396089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من هم فئات الافراد غير العاديين</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smtClean="0"/>
              <a:t>1. الموهبة والتفوق </a:t>
            </a:r>
            <a:r>
              <a:rPr lang="en-US" dirty="0" smtClean="0"/>
              <a:t>Giftedness and Talents</a:t>
            </a:r>
            <a:endParaRPr lang="ar-IQ" dirty="0" smtClean="0"/>
          </a:p>
          <a:p>
            <a:r>
              <a:rPr lang="ar-IQ" dirty="0" smtClean="0"/>
              <a:t>الاعاقة العقلية  </a:t>
            </a:r>
            <a:r>
              <a:rPr lang="en-US" dirty="0" smtClean="0"/>
              <a:t>Mental </a:t>
            </a:r>
            <a:r>
              <a:rPr lang="en-US" dirty="0"/>
              <a:t>Impairment </a:t>
            </a:r>
            <a:endParaRPr lang="ar-IQ" dirty="0"/>
          </a:p>
          <a:p>
            <a:r>
              <a:rPr lang="ar-IQ" dirty="0" smtClean="0"/>
              <a:t>الاعاقة السمعية </a:t>
            </a:r>
            <a:r>
              <a:rPr lang="en-US" dirty="0" smtClean="0"/>
              <a:t>Hearing </a:t>
            </a:r>
            <a:r>
              <a:rPr lang="en-US" dirty="0"/>
              <a:t>Impairment </a:t>
            </a:r>
            <a:endParaRPr lang="ar-IQ" dirty="0"/>
          </a:p>
          <a:p>
            <a:r>
              <a:rPr lang="ar-IQ" dirty="0" smtClean="0"/>
              <a:t>الاعاقة البصرية </a:t>
            </a:r>
            <a:r>
              <a:rPr lang="en-US" dirty="0" smtClean="0"/>
              <a:t>Visual </a:t>
            </a:r>
            <a:r>
              <a:rPr lang="en-US" dirty="0"/>
              <a:t>Impairment </a:t>
            </a:r>
            <a:endParaRPr lang="ar-IQ" dirty="0"/>
          </a:p>
          <a:p>
            <a:r>
              <a:rPr lang="en-US" dirty="0" smtClean="0"/>
              <a:t> </a:t>
            </a:r>
            <a:r>
              <a:rPr lang="ar-IQ" dirty="0" smtClean="0"/>
              <a:t>صعوبات التعلم </a:t>
            </a:r>
            <a:r>
              <a:rPr lang="en-US" dirty="0" smtClean="0"/>
              <a:t>Learning Disabilities</a:t>
            </a:r>
            <a:endParaRPr lang="ar-IQ" dirty="0" smtClean="0"/>
          </a:p>
          <a:p>
            <a:r>
              <a:rPr lang="ar-IQ" dirty="0" smtClean="0"/>
              <a:t>الاعاقة الجسمية والصحية </a:t>
            </a:r>
            <a:r>
              <a:rPr lang="en-US" dirty="0" smtClean="0"/>
              <a:t>Physical and health Impairment </a:t>
            </a:r>
            <a:endParaRPr lang="ar-IQ" dirty="0" smtClean="0"/>
          </a:p>
          <a:p>
            <a:r>
              <a:rPr lang="ar-IQ" dirty="0" smtClean="0"/>
              <a:t>الاضطرابات السلوكية والانفعالية </a:t>
            </a:r>
            <a:r>
              <a:rPr lang="en-US" dirty="0" smtClean="0"/>
              <a:t>Behavior Disorder </a:t>
            </a:r>
            <a:endParaRPr lang="ar-IQ" dirty="0" smtClean="0"/>
          </a:p>
          <a:p>
            <a:r>
              <a:rPr lang="ar-IQ" dirty="0" smtClean="0"/>
              <a:t>التوحد </a:t>
            </a:r>
            <a:r>
              <a:rPr lang="en-US" dirty="0" smtClean="0"/>
              <a:t>Autism</a:t>
            </a:r>
            <a:endParaRPr lang="ar-IQ" dirty="0" smtClean="0"/>
          </a:p>
          <a:p>
            <a:r>
              <a:rPr lang="ar-IQ" dirty="0" smtClean="0"/>
              <a:t>اضطرابات التواصل </a:t>
            </a:r>
            <a:r>
              <a:rPr lang="en-US" dirty="0" smtClean="0"/>
              <a:t>Communication Disorders</a:t>
            </a:r>
            <a:endParaRPr lang="ar-IQ" dirty="0"/>
          </a:p>
        </p:txBody>
      </p:sp>
    </p:spTree>
    <p:extLst>
      <p:ext uri="{BB962C8B-B14F-4D97-AF65-F5344CB8AC3E}">
        <p14:creationId xmlns:p14="http://schemas.microsoft.com/office/powerpoint/2010/main" val="3840582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 r="-5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تعمل برامج التربية الخاصة عادة في اتجاهين:</a:t>
            </a:r>
            <a:endParaRPr lang="ar-IQ" dirty="0"/>
          </a:p>
        </p:txBody>
      </p:sp>
      <p:sp>
        <p:nvSpPr>
          <p:cNvPr id="3" name="عنصر نائب للمحتوى 2"/>
          <p:cNvSpPr>
            <a:spLocks noGrp="1"/>
          </p:cNvSpPr>
          <p:nvPr>
            <p:ph idx="1"/>
          </p:nvPr>
        </p:nvSpPr>
        <p:spPr>
          <a:xfrm>
            <a:off x="457200" y="1600200"/>
            <a:ext cx="8229600" cy="5069160"/>
          </a:xfrm>
        </p:spPr>
        <p:txBody>
          <a:bodyPr>
            <a:noAutofit/>
          </a:bodyPr>
          <a:lstStyle/>
          <a:p>
            <a:r>
              <a:rPr lang="ar-IQ" sz="2400" dirty="0" smtClean="0"/>
              <a:t>الاتجاه الوقائي: حددت منظمة الصحة </a:t>
            </a:r>
            <a:r>
              <a:rPr lang="ar-IQ" sz="2400" dirty="0" err="1" smtClean="0"/>
              <a:t>العالميةالاتجاه</a:t>
            </a:r>
            <a:r>
              <a:rPr lang="ar-IQ" sz="2400" dirty="0" smtClean="0"/>
              <a:t> الوقائي عام 1976 على انه تلك الاجراءات المنظمة والمقصودة هدفها الاساس هو عدم حدوث او التقليل من حدوث الخلل او القصور المؤدي الى العجز في الوظائف الفسيولوجية  او السلوكية عند الفرد وهذا يمكن السيطرة عليه من خلال </a:t>
            </a:r>
            <a:r>
              <a:rPr lang="ar-IQ" sz="2400" dirty="0" err="1" smtClean="0"/>
              <a:t>احى</a:t>
            </a:r>
            <a:r>
              <a:rPr lang="ar-IQ" sz="2400" dirty="0" smtClean="0"/>
              <a:t> الوسائل الاتية:</a:t>
            </a:r>
          </a:p>
          <a:p>
            <a:r>
              <a:rPr lang="ar-IQ" sz="2400" dirty="0" smtClean="0"/>
              <a:t>ازالة العوامل او العوائق التي تسبب حدوث الاصابة بالخلل</a:t>
            </a:r>
          </a:p>
          <a:p>
            <a:r>
              <a:rPr lang="ar-IQ" sz="2400" dirty="0" smtClean="0"/>
              <a:t>المساعدة في تقليل الاثار السلبية </a:t>
            </a:r>
            <a:r>
              <a:rPr lang="ar-IQ" sz="2400" dirty="0" err="1" smtClean="0"/>
              <a:t>للاعاقة</a:t>
            </a:r>
            <a:endParaRPr lang="ar-IQ" sz="2400" dirty="0" smtClean="0"/>
          </a:p>
          <a:p>
            <a:r>
              <a:rPr lang="ar-IQ" sz="2400" dirty="0" smtClean="0"/>
              <a:t>استخدام وسائل التشخيص الجيدة من اجل الكشف عن الاعاقة ويتم ذلك عن طريق قيام المستشفيات </a:t>
            </a:r>
            <a:r>
              <a:rPr lang="ar-IQ" sz="2400" dirty="0" err="1" smtClean="0"/>
              <a:t>بدورهاووسائل</a:t>
            </a:r>
            <a:r>
              <a:rPr lang="ar-IQ" sz="2400" dirty="0" smtClean="0"/>
              <a:t> </a:t>
            </a:r>
            <a:r>
              <a:rPr lang="ar-IQ" sz="2400" dirty="0" err="1" smtClean="0"/>
              <a:t>الاعلاممن</a:t>
            </a:r>
            <a:r>
              <a:rPr lang="ar-IQ" sz="2400" dirty="0" smtClean="0"/>
              <a:t> اجل تحقيق السلامة الجسمية والعقلية والنفسية والاجتماعية وكذلك الكشف المبكر عن الاعاقة مما يساعد على عدم ظهورها او التقليل من خطرها وشدتها</a:t>
            </a:r>
          </a:p>
          <a:p>
            <a:r>
              <a:rPr lang="ar-IQ" sz="2400" dirty="0" smtClean="0"/>
              <a:t>كذلك على </a:t>
            </a:r>
            <a:r>
              <a:rPr lang="ar-IQ" sz="2400" dirty="0" err="1" smtClean="0"/>
              <a:t>المتمع</a:t>
            </a:r>
            <a:r>
              <a:rPr lang="ar-IQ" sz="2400" dirty="0" smtClean="0"/>
              <a:t> ان يتدخل للتخفيف من </a:t>
            </a:r>
            <a:r>
              <a:rPr lang="ar-IQ" sz="2400" dirty="0" err="1" smtClean="0"/>
              <a:t>وطاة</a:t>
            </a:r>
            <a:r>
              <a:rPr lang="ar-IQ" sz="2400" dirty="0" smtClean="0"/>
              <a:t> الاعاقة عن طريق تقبل هذه الفئة ودعمها نفسيا واجتماعيا وتوفير البرامج المخصصة لها لتطوير </a:t>
            </a:r>
            <a:r>
              <a:rPr lang="ar-IQ" sz="2400" dirty="0" err="1" smtClean="0"/>
              <a:t>قدراتهاوامكاناته</a:t>
            </a:r>
            <a:endParaRPr lang="ar-IQ" sz="2400" dirty="0"/>
          </a:p>
        </p:txBody>
      </p:sp>
    </p:spTree>
    <p:extLst>
      <p:ext uri="{BB962C8B-B14F-4D97-AF65-F5344CB8AC3E}">
        <p14:creationId xmlns:p14="http://schemas.microsoft.com/office/powerpoint/2010/main" val="2873965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6000" b="-36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الاتجاه العلاجي: يقوم </a:t>
            </a:r>
            <a:r>
              <a:rPr lang="ar-IQ" dirty="0"/>
              <a:t>الاتجاه </a:t>
            </a:r>
            <a:r>
              <a:rPr lang="ar-IQ" dirty="0" smtClean="0"/>
              <a:t>العلاجي على ازالة القصور او التخفيف من حدوث الاعاقة عن طريق </a:t>
            </a:r>
            <a:r>
              <a:rPr lang="ar-IQ" b="1" dirty="0" smtClean="0"/>
              <a:t>التعويض</a:t>
            </a:r>
          </a:p>
          <a:p>
            <a:r>
              <a:rPr lang="ar-IQ" dirty="0" smtClean="0"/>
              <a:t>فعند الشخص المعاق سمعيا على سبيل المثال يتم دعم الحاسة البصرية او الحسية وذلك </a:t>
            </a:r>
            <a:r>
              <a:rPr lang="ar-IQ" dirty="0" err="1" smtClean="0"/>
              <a:t>بتاهيل</a:t>
            </a:r>
            <a:r>
              <a:rPr lang="ar-IQ" dirty="0" smtClean="0"/>
              <a:t> المعاق واستغلال </a:t>
            </a:r>
            <a:r>
              <a:rPr lang="ar-IQ" dirty="0" err="1" smtClean="0"/>
              <a:t>امكانتاتهوطاقاته</a:t>
            </a:r>
            <a:r>
              <a:rPr lang="ar-IQ" dirty="0" smtClean="0"/>
              <a:t> الكامنة الى اقصى حد ممكن</a:t>
            </a:r>
            <a:endParaRPr lang="ar-IQ" dirty="0"/>
          </a:p>
        </p:txBody>
      </p:sp>
    </p:spTree>
    <p:extLst>
      <p:ext uri="{BB962C8B-B14F-4D97-AF65-F5344CB8AC3E}">
        <p14:creationId xmlns:p14="http://schemas.microsoft.com/office/powerpoint/2010/main" val="23372062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363272" cy="5793507"/>
          </a:xfrm>
        </p:spPr>
        <p:txBody>
          <a:bodyPr>
            <a:normAutofit fontScale="85000" lnSpcReduction="10000"/>
          </a:bodyPr>
          <a:lstStyle/>
          <a:p>
            <a:r>
              <a:rPr lang="ar-IQ" dirty="0" smtClean="0"/>
              <a:t>قد يجد الدارس لموضوع التربية الخاصة الكثير من المصطلحات التي تدل على </a:t>
            </a:r>
            <a:r>
              <a:rPr lang="ar-IQ" dirty="0" err="1" smtClean="0"/>
              <a:t>على</a:t>
            </a:r>
            <a:r>
              <a:rPr lang="ar-IQ" dirty="0" smtClean="0"/>
              <a:t> فئة الاطفال غير العاديين مثل: </a:t>
            </a:r>
          </a:p>
          <a:p>
            <a:r>
              <a:rPr lang="ar-IQ" dirty="0" smtClean="0"/>
              <a:t>الاطفال المعوقين </a:t>
            </a:r>
            <a:r>
              <a:rPr lang="en-US" dirty="0" smtClean="0"/>
              <a:t>Handicapped Children</a:t>
            </a:r>
            <a:r>
              <a:rPr lang="ar-IQ" dirty="0" smtClean="0"/>
              <a:t>وهذا يدل على الاطفال غير العاديين </a:t>
            </a:r>
            <a:r>
              <a:rPr lang="en-US" dirty="0"/>
              <a:t>Exceptional individual </a:t>
            </a:r>
            <a:r>
              <a:rPr lang="ar-IQ" dirty="0" smtClean="0"/>
              <a:t>ماعدا الموهوبين</a:t>
            </a:r>
          </a:p>
          <a:p>
            <a:r>
              <a:rPr lang="ar-IQ" dirty="0" smtClean="0"/>
              <a:t>كذلك ينبغي التمييز بين مصطلح غير العاديين وغير الاسوياء </a:t>
            </a:r>
            <a:r>
              <a:rPr lang="en-US" dirty="0" smtClean="0"/>
              <a:t>Abnormal Children</a:t>
            </a:r>
            <a:r>
              <a:rPr lang="ar-IQ" dirty="0" smtClean="0"/>
              <a:t> اذ يدل مصطلح غير الاسوياء على الاطفال الذين يعانون من الامراض النفسية والعقلية  ، بينما الاطفال غير العاديين هم المنحرفون عن المتوسط في الاتجاه السلبي او الايجابي.</a:t>
            </a:r>
          </a:p>
          <a:p>
            <a:r>
              <a:rPr lang="ar-IQ" dirty="0" smtClean="0"/>
              <a:t>وينبغي التمييز بين العجز  </a:t>
            </a:r>
            <a:r>
              <a:rPr lang="en-US" dirty="0" smtClean="0"/>
              <a:t>Disability</a:t>
            </a:r>
            <a:r>
              <a:rPr lang="ar-IQ" dirty="0" smtClean="0"/>
              <a:t>والاعاقة </a:t>
            </a:r>
            <a:r>
              <a:rPr lang="en-US" dirty="0" smtClean="0"/>
              <a:t>Handicap</a:t>
            </a:r>
            <a:r>
              <a:rPr lang="ar-IQ" dirty="0" smtClean="0"/>
              <a:t> حيث تدل الاولى على قصور عند الشخص في تلبية متطلبات اداء الوظائف الفسيولوجية </a:t>
            </a:r>
            <a:r>
              <a:rPr lang="ar-IQ" dirty="0" err="1" smtClean="0"/>
              <a:t>لدي</a:t>
            </a:r>
            <a:r>
              <a:rPr lang="ar-IQ" dirty="0" err="1"/>
              <a:t>،</a:t>
            </a:r>
            <a:r>
              <a:rPr lang="ar-IQ" dirty="0" err="1" smtClean="0"/>
              <a:t>ه</a:t>
            </a:r>
            <a:r>
              <a:rPr lang="ar-IQ" dirty="0" smtClean="0"/>
              <a:t> بينما تدل الثانية على  عدم قدرة الفرد على تلبية </a:t>
            </a:r>
            <a:r>
              <a:rPr lang="ar-IQ" dirty="0"/>
              <a:t>متطلبات </a:t>
            </a:r>
            <a:r>
              <a:rPr lang="ar-IQ" dirty="0" smtClean="0"/>
              <a:t>اداء دوره في المجتمع .</a:t>
            </a:r>
          </a:p>
          <a:p>
            <a:r>
              <a:rPr lang="ar-IQ" dirty="0" smtClean="0"/>
              <a:t>اما مصطلح اصابة </a:t>
            </a:r>
            <a:r>
              <a:rPr lang="en-US" dirty="0" err="1" smtClean="0"/>
              <a:t>Impirment</a:t>
            </a:r>
            <a:r>
              <a:rPr lang="ar-IQ" dirty="0" smtClean="0"/>
              <a:t> فيعني اصابة الفرد قبل الولادة او اثنائها بخلل فسيولوجي او جيني او سيكولوجي</a:t>
            </a:r>
            <a:endParaRPr lang="ar-IQ" dirty="0"/>
          </a:p>
        </p:txBody>
      </p:sp>
    </p:spTree>
    <p:extLst>
      <p:ext uri="{BB962C8B-B14F-4D97-AF65-F5344CB8AC3E}">
        <p14:creationId xmlns:p14="http://schemas.microsoft.com/office/powerpoint/2010/main" val="1141955298"/>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TotalTime>
  <Words>1874</Words>
  <Application>Microsoft Office PowerPoint</Application>
  <PresentationFormat>عرض على الشاشة (3:4)‏</PresentationFormat>
  <Paragraphs>114</Paragraphs>
  <Slides>24</Slides>
  <Notes>2</Notes>
  <HiddenSlides>0</HiddenSlides>
  <MMClips>0</MMClips>
  <ScaleCrop>false</ScaleCrop>
  <HeadingPairs>
    <vt:vector size="4" baseType="variant">
      <vt:variant>
        <vt:lpstr>نسق</vt:lpstr>
      </vt:variant>
      <vt:variant>
        <vt:i4>1</vt:i4>
      </vt:variant>
      <vt:variant>
        <vt:lpstr>عناوين الشرائح</vt:lpstr>
      </vt:variant>
      <vt:variant>
        <vt:i4>24</vt:i4>
      </vt:variant>
    </vt:vector>
  </HeadingPairs>
  <TitlesOfParts>
    <vt:vector size="25" baseType="lpstr">
      <vt:lpstr>سمة Office</vt:lpstr>
      <vt:lpstr>المحاضرة الاولى:  مقدمة حول التربية الخاصة اعداد أ.م.د.سناء عبدالزهرة الجمعان </vt:lpstr>
      <vt:lpstr>عرض تقديمي في PowerPoint</vt:lpstr>
      <vt:lpstr>عرض تقديمي في PowerPoint</vt:lpstr>
      <vt:lpstr>تعريف التربية الخاصة</vt:lpstr>
      <vt:lpstr>الافراد غير العاديين Exceptional individual</vt:lpstr>
      <vt:lpstr>من هم فئات الافراد غير العاديين</vt:lpstr>
      <vt:lpstr>تعمل برامج التربية الخاصة عادة في اتجاهين:</vt:lpstr>
      <vt:lpstr>عرض تقديمي في PowerPoint</vt:lpstr>
      <vt:lpstr>عرض تقديمي في PowerPoint</vt:lpstr>
      <vt:lpstr>اهداف التربية الخاصة</vt:lpstr>
      <vt:lpstr>عرض تقديمي في PowerPoint</vt:lpstr>
      <vt:lpstr>عرض تقديمي في PowerPoint</vt:lpstr>
      <vt:lpstr>مراحل تطور التربية الخاصة</vt:lpstr>
      <vt:lpstr>عرض تقديمي في PowerPoint</vt:lpstr>
      <vt:lpstr>عرض تقديمي في PowerPoint</vt:lpstr>
      <vt:lpstr>عرض تقديمي في PowerPoint</vt:lpstr>
      <vt:lpstr>عرض تقديمي في PowerPoint</vt:lpstr>
      <vt:lpstr>عرض تقديمي في PowerPoint</vt:lpstr>
      <vt:lpstr>التنظيم الهرمي لبرامج التربية الخاصة</vt:lpstr>
      <vt:lpstr>اسباب الاعاقة</vt:lpstr>
      <vt:lpstr>الوقاية من الاعاقة </vt:lpstr>
      <vt:lpstr>عرض تقديمي في PowerPoint</vt:lpstr>
      <vt:lpstr>واقع التربية الخاصة في البلاد العربية</vt:lpstr>
      <vt:lpstr>يمكن النظر الى واقع  خدمات التربية الخاصة في البلاد العربية كالاتي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1</dc:creator>
  <cp:lastModifiedBy>1</cp:lastModifiedBy>
  <cp:revision>31</cp:revision>
  <dcterms:created xsi:type="dcterms:W3CDTF">2018-02-18T07:23:35Z</dcterms:created>
  <dcterms:modified xsi:type="dcterms:W3CDTF">2018-03-13T16:28:52Z</dcterms:modified>
</cp:coreProperties>
</file>